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פותחים בשאלה: למה חוגגים חג על ראש הר?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i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05500" y="666750"/>
            <a:ext cx="5715000" cy="55245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5400" b="1">
                <a:solidFill>
                  <a:srgbClr val="E3A019"/>
                </a:solidFill>
                <a:latin typeface="Arial"/>
                <a:cs typeface="Arial"/>
              </a:rPr>
              <a:t>חג הסיגד</a:t>
            </a:r>
          </a:p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Arial"/>
                <a:cs typeface="Arial"/>
              </a:rPr>
              <a:t>מסע של אמונה, ברית וגעגוע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FFFFFF"/>
                </a:solidFill>
                <a:latin typeface="Arial"/>
                <a:cs typeface="Arial"/>
              </a:rPr>
              <a:t>כ״ט בחשוון התשפ״ז · יום שני, 9 בנובמבר 2026</a:t>
            </a:r>
          </a:p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F4E3C0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05500" y="666750"/>
            <a:ext cx="5715000" cy="55245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3600" b="1">
                <a:solidFill>
                  <a:srgbClr val="7A2A1E"/>
                </a:solidFill>
                <a:latin typeface="Arial"/>
                <a:cs typeface="Arial"/>
              </a:rPr>
              <a:t>🪪 תעודת זהות לחג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📅 מתי? כ״ט בחשוון – 50 יום אחרי יום הכיפורים (השנה: 9.11.2026)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🙇 השם: ״סיגד״ בשפת געז = השתחוות. בעברית: השורש ס־ג־ד, כמו ״סגידה״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🗣️ שם נוסף ועתיק: ״מהללה״ = תחינה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👥 מי חוגגים? קהילת ביתא ישראל – יהודי אתיופיה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⚖️ בחוק: חוק חג הסיגד, התשס״ח–2008 – חג המדינה, ובישראל יום בחירה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o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05500" y="666750"/>
            <a:ext cx="5715000" cy="55245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3600" b="1">
                <a:solidFill>
                  <a:srgbClr val="7A2A1E"/>
                </a:solidFill>
                <a:latin typeface="Arial"/>
                <a:cs typeface="Arial"/>
              </a:rPr>
              <a:t>📜 השורשים: עזרא ונחמיה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בימי שיבת ציון קרא עזרא הסופר בתורה לפני כל העם (נחמיה, פרק ח׳).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5B3B24"/>
                </a:solidFill>
                <a:latin typeface="Arial"/>
                <a:cs typeface="Arial"/>
              </a:rPr>
              <a:t>״וּבְיוֹם עֶשְׂרִים וְאַרְבָּעָה לַחֹדֶשׁ הַזֶּה נֶאֶסְפוּ בְנֵי יִשְׂרָאֵל בְּצוֹם…״ (נחמיה ט׳, א׳)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העם צם, התוודה, קרא בספר התורה – וחתם על ״אמנה״, ברית מחודשת (נחמיה ט׳–י׳).</a:t>
            </a:r>
          </a:p>
          <a:p>
            <a:pPr algn="r" rtl="1">
              <a:spcAft>
                <a:spcPts val="600"/>
              </a:spcAft>
            </a:pPr>
            <a:r>
              <a:rPr sz="2000" b="1">
                <a:solidFill>
                  <a:srgbClr val="231A12"/>
                </a:solidFill>
                <a:latin typeface="Arial"/>
                <a:cs typeface="Arial"/>
              </a:rPr>
              <a:t>בסיגד הקהילה כולה עושה כמוהם: מחדשת את הברית עם ה׳.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te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05500" y="666750"/>
            <a:ext cx="5715000" cy="55245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7A2A1E"/>
                </a:solidFill>
                <a:latin typeface="Arial"/>
                <a:cs typeface="Arial"/>
              </a:rPr>
              <a:t>⛰️ ארבעת שלבי החג באתיופיה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1 · הכנה וטהרה: טבילה בנהר, בגדים לבנים, צום.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2 · העלייה להר: הקסים נושאים את האורית, עם מטריות צבעוניות; יש שעולים עם אבן על הראש – סמל לענווה.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3 · על ראש ההר: קריאה בגעז ותרגום לשפת העם, וידוי, השתחוות ותפילה – ״בשנה הבאה בירושלים״.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4 · הירידה והסעודה: שירה, ריקודים וסעודה חגיגית לשבירת הצום.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al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05500" y="666750"/>
            <a:ext cx="5715000" cy="55245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3600" b="1">
                <a:solidFill>
                  <a:srgbClr val="7A2A1E"/>
                </a:solidFill>
                <a:latin typeface="Arial"/>
                <a:cs typeface="Arial"/>
              </a:rPr>
              <a:t>🏰 הסיגד בישראל היום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טקסי הסיגד הראשונים בישראל נערכו בתחילת שנות ה־80.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העצרת המרכזית נערכת בטיילת ארמון הנציב בירושלים, מול העיר העתיקה.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הקסים מתפללים וקוראים, ויש שממשיכים בתהלוכה עם שירה וריקודים אל הכותל המערבי.</a:t>
            </a:r>
          </a:p>
          <a:p>
            <a:pPr algn="r" rtl="1">
              <a:spcAft>
                <a:spcPts val="600"/>
              </a:spcAft>
            </a:pPr>
            <a:r>
              <a:rPr sz="2000" b="1">
                <a:solidFill>
                  <a:srgbClr val="231A12"/>
                </a:solidFill>
                <a:latin typeface="Arial"/>
                <a:cs typeface="Arial"/>
              </a:rPr>
              <a:t>מאז 2008 – חג המדינה בחוק. החלום של דורות התגשם.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la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05500" y="666750"/>
            <a:ext cx="5715000" cy="55245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3600" b="1">
                <a:solidFill>
                  <a:srgbClr val="7A2A1E"/>
                </a:solidFill>
                <a:latin typeface="Arial"/>
                <a:cs typeface="Arial"/>
              </a:rPr>
              <a:t>✈️ המסע הביתה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מבצע משה (נובמבר 1984 – ינואר 1985): יותר מ־6,000 עולים, ממחנות הפליטים בסודן.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בסך הכול עלו דרך סודן כ־16,000; לפי ההערכה כ־4,000 נספו בדרך. זוכרים אותם בכ״ח באייר.</a:t>
            </a:r>
          </a:p>
          <a:p>
            <a:pPr algn="r" rtl="1">
              <a:spcAft>
                <a:spcPts val="600"/>
              </a:spcAft>
            </a:pPr>
            <a:r>
              <a:rPr sz="2000" b="0">
                <a:solidFill>
                  <a:srgbClr val="231A12"/>
                </a:solidFill>
                <a:latin typeface="Arial"/>
                <a:cs typeface="Arial"/>
              </a:rPr>
              <a:t>מבצע שלמה (24–25 במאי 1991): כ־36 שעות, יותר מ־14,000 עולים מאדיס אבבה.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05500" y="666750"/>
            <a:ext cx="5715000" cy="55245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3600" b="1">
                <a:solidFill>
                  <a:srgbClr val="E3A019"/>
                </a:solidFill>
                <a:latin typeface="Arial"/>
                <a:cs typeface="Arial"/>
              </a:rPr>
              <a:t>🗣️ שאלה לסיום</a:t>
            </a:r>
          </a:p>
          <a:p>
            <a:pPr algn="r" rtl="1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Arial"/>
                <a:cs typeface="Arial"/>
              </a:rPr>
              <a:t>על מה או על מי אתם כמהים?</a:t>
            </a:r>
          </a:p>
          <a:p>
            <a:pPr algn="r" rtl="1">
              <a:spcAft>
                <a:spcPts val="600"/>
              </a:spcAft>
            </a:pPr>
            <a:r>
              <a:rPr sz="2600" b="0">
                <a:solidFill>
                  <a:srgbClr val="FFFFFF"/>
                </a:solidFill>
                <a:latin typeface="Arial"/>
                <a:cs typeface="Arial"/>
              </a:rPr>
              <a:t>ואיזו ״ברית״ הייתם רוצים לחדש – בכיתה, במשפחה או בקהילה?</a:t>
            </a:r>
          </a:p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F4E3C0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